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7"/>
  </p:notesMasterIdLst>
  <p:handoutMasterIdLst>
    <p:handoutMasterId r:id="rId18"/>
  </p:handoutMasterIdLst>
  <p:sldIdLst>
    <p:sldId id="344" r:id="rId6"/>
    <p:sldId id="345" r:id="rId7"/>
    <p:sldId id="312" r:id="rId8"/>
    <p:sldId id="369" r:id="rId9"/>
    <p:sldId id="375" r:id="rId10"/>
    <p:sldId id="376" r:id="rId11"/>
    <p:sldId id="378" r:id="rId12"/>
    <p:sldId id="377" r:id="rId13"/>
    <p:sldId id="379" r:id="rId14"/>
    <p:sldId id="373" r:id="rId15"/>
    <p:sldId id="368" r:id="rId16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05" autoAdjust="0"/>
  </p:normalViewPr>
  <p:slideViewPr>
    <p:cSldViewPr snapToGrid="0" snapToObjects="1">
      <p:cViewPr varScale="1">
        <p:scale>
          <a:sx n="101" d="100"/>
          <a:sy n="101" d="100"/>
        </p:scale>
        <p:origin x="-90" y="-3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24/09/2015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24/09/2015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C414EC-A173-4155-BD7E-38D19F085CF7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Source crowdsourcing.org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http://www.crowdsourcing.org/editorial/global-crowdfunding-market-to-reach-344b-in-2015-predicts-massolutions-2015cf-industry-report/45376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To put this in perspective, Entire US Residential Mortgage is 11tn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Source http://www.federalreserve.gov/econresdata/releases/mortoutstand/current.htm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95EA573-7D5C-4420-812F-EFF407401300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Success is</a:t>
            </a:r>
            <a:r>
              <a:rPr lang="en-US" baseline="0" dirty="0" smtClean="0"/>
              <a:t> central to all we do : we want banks to tap into this gigantic market</a:t>
            </a:r>
          </a:p>
          <a:p>
            <a:r>
              <a:rPr lang="en-US" baseline="0" dirty="0" smtClean="0"/>
              <a:t>High Performance Culture and great place to work : Challenge to build 24/7 solutions for 100k+ users</a:t>
            </a:r>
          </a:p>
          <a:p>
            <a:r>
              <a:rPr lang="en-US" baseline="0" dirty="0" smtClean="0"/>
              <a:t>Outstanding financial performance : This is a juicy greenfield market for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The system needs to be designed</a:t>
            </a:r>
            <a:r>
              <a:rPr lang="en-GB" altLang="en-US" baseline="0" dirty="0" smtClean="0"/>
              <a:t> for a large user </a:t>
            </a:r>
            <a:r>
              <a:rPr lang="en-GB" altLang="en-US" baseline="0" dirty="0" smtClean="0"/>
              <a:t>base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Web Site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Payments (&gt;41 APIs)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Single Sign On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Escrow Accounts</a:t>
            </a:r>
          </a:p>
          <a:p>
            <a:pPr eaLnBrk="1" hangingPunct="1">
              <a:spcBef>
                <a:spcPct val="0"/>
              </a:spcBef>
            </a:pP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GB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24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24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24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24 September,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8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957263"/>
            <a:ext cx="5399087" cy="3743325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2000" dirty="0" smtClean="0">
                <a:latin typeface="+mj-lt"/>
              </a:rPr>
              <a:t>Market is Ripe </a:t>
            </a: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2000" dirty="0" smtClean="0">
                <a:latin typeface="+mj-lt"/>
              </a:rPr>
              <a:t>Misys is the Perfect Provider</a:t>
            </a: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2000" dirty="0" smtClean="0">
                <a:latin typeface="+mj-lt"/>
              </a:rPr>
              <a:t>Show you are a believer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en-US" sz="2000" dirty="0">
              <a:latin typeface="+mj-lt"/>
            </a:endParaRPr>
          </a:p>
        </p:txBody>
      </p:sp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10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24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0" y="957263"/>
            <a:ext cx="2016254" cy="400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850" y="908008"/>
            <a:ext cx="3359263" cy="405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32163"/>
            <a:ext cx="9229725" cy="887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dirty="0" smtClean="0"/>
              <a:t>Consultants: Romain Gilles, </a:t>
            </a:r>
            <a:r>
              <a:rPr lang="en-GB" altLang="en-US" dirty="0" err="1" smtClean="0"/>
              <a:t>Yoan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Maman</a:t>
            </a:r>
            <a:r>
              <a:rPr lang="en-GB" altLang="en-US" dirty="0"/>
              <a:t>, Humberto </a:t>
            </a:r>
            <a:r>
              <a:rPr lang="en-GB" altLang="en-US" dirty="0" smtClean="0"/>
              <a:t>Pereira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995488" y="1963738"/>
            <a:ext cx="5992812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smtClean="0"/>
              <a:t>Cro-Fu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3017838" y="2768600"/>
            <a:ext cx="4335462" cy="711200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smtClean="0"/>
              <a:t>FusionFabric CrowdFunding Platform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smtClean="0"/>
              <a:t>Paris Hackathon ‘15</a:t>
            </a:r>
          </a:p>
        </p:txBody>
      </p:sp>
      <p:pic>
        <p:nvPicPr>
          <p:cNvPr id="9220" name="Picture 6" descr="C:\Users\jjollant\Downloads\Po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88" y="29051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24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3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Funding of Projects by Individuals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CFPs are Online Lending Exchanges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Many Types of Funded Projects</a:t>
            </a:r>
            <a:endParaRPr lang="en-US" altLang="en-US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Donation </a:t>
            </a:r>
            <a:r>
              <a:rPr lang="en-US" altLang="en-US" dirty="0">
                <a:cs typeface="Arial" pitchFamily="34" charset="0"/>
              </a:rPr>
              <a:t>(Charity, …)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Reward based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Equity based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Debt based (</a:t>
            </a:r>
            <a:r>
              <a:rPr lang="en-US" altLang="en-US" dirty="0" err="1">
                <a:cs typeface="Arial" pitchFamily="34" charset="0"/>
              </a:rPr>
              <a:t>CrowdLending</a:t>
            </a:r>
            <a:r>
              <a:rPr lang="en-US" altLang="en-US" dirty="0">
                <a:cs typeface="Arial" pitchFamily="34" charset="0"/>
              </a:rPr>
              <a:t>, P2PL</a:t>
            </a:r>
            <a:r>
              <a:rPr lang="en-US" altLang="en-US" dirty="0" smtClean="0">
                <a:cs typeface="Arial" pitchFamily="34" charset="0"/>
              </a:rPr>
              <a:t>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And … Mortgage</a:t>
            </a:r>
            <a:endParaRPr lang="en-US" altLang="en-US" dirty="0">
              <a:cs typeface="Arial" pitchFamily="34" charset="0"/>
            </a:endParaRPr>
          </a:p>
        </p:txBody>
      </p:sp>
      <p:pic>
        <p:nvPicPr>
          <p:cNvPr id="10247" name="Picture 20" descr="http://disrupt-africa.com/wp-content/uploads/2015/02/Geefunding_crowdfu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99" y="1696089"/>
            <a:ext cx="3695514" cy="231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CrowdFunding Market</a:t>
            </a:r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1268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D93CAF12-E75F-40D4-9D96-C6D40240D4D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24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1269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5E72EC1-DC52-4657-967F-87F64820A5A2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1270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>
                <a:cs typeface="Arial" pitchFamily="34" charset="0"/>
              </a:rPr>
              <a:t>&gt;</a:t>
            </a:r>
            <a:r>
              <a:rPr lang="en-US" altLang="en-US" sz="2400" dirty="0" smtClean="0">
                <a:cs typeface="Arial" pitchFamily="34" charset="0"/>
              </a:rPr>
              <a:t>1 Million Projects</a:t>
            </a:r>
            <a:endParaRPr lang="en-US" altLang="en-US" sz="2400" dirty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&gt;1300 Existing Platforms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$</a:t>
            </a:r>
            <a:r>
              <a:rPr lang="en-US" altLang="en-US" sz="2400" dirty="0">
                <a:cs typeface="Arial" pitchFamily="34" charset="0"/>
              </a:rPr>
              <a:t>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Banks Scratching the Surface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400" dirty="0" smtClean="0">
                <a:cs typeface="Arial" pitchFamily="34" charset="0"/>
              </a:rPr>
              <a:t>$</a:t>
            </a:r>
            <a:r>
              <a:rPr lang="en-US" altLang="en-US" sz="2400" dirty="0">
                <a:cs typeface="Arial" pitchFamily="34" charset="0"/>
              </a:rPr>
              <a:t>1tn target in </a:t>
            </a:r>
            <a:r>
              <a:rPr lang="en-US" altLang="en-US" sz="2400" dirty="0" smtClean="0">
                <a:cs typeface="Arial" pitchFamily="34" charset="0"/>
              </a:rPr>
              <a:t>2020</a:t>
            </a:r>
            <a:endParaRPr lang="en-US" altLang="en-US" sz="2400" dirty="0">
              <a:cs typeface="Arial" pitchFamily="34" charset="0"/>
            </a:endParaRPr>
          </a:p>
        </p:txBody>
      </p:sp>
      <p:pic>
        <p:nvPicPr>
          <p:cNvPr id="11271" name="Picture 4" descr="C:\Users\jjollant\Desktop\Elephant and Mou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876300"/>
            <a:ext cx="38798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4122" y="1872396"/>
            <a:ext cx="875713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24 September, 2015</a:t>
            </a:fld>
            <a:endParaRPr lang="en-GB" altLang="en-US"/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6615112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Culture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Customer Success Is Central to all we do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High Performance Culture …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Outstanding Financial Performance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Technology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Resilience, Scalability, SaaS ready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Client Base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Financial Institutions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Functional </a:t>
            </a:r>
            <a:r>
              <a:rPr lang="en-US" altLang="en-US" sz="2000" dirty="0" smtClean="0">
                <a:cs typeface="Arial" pitchFamily="34" charset="0"/>
              </a:rPr>
              <a:t>Expertise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Lending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64" y="1488830"/>
            <a:ext cx="2777249" cy="276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  <a:endParaRPr lang="en-GB" altLang="en-US" dirty="0" smtClean="0">
              <a:cs typeface="Arial" pitchFamily="34" charset="0"/>
            </a:endParaRP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24 September,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6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6615112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Global Retail Base </a:t>
            </a:r>
            <a:r>
              <a:rPr lang="en-US" altLang="en-US" sz="20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2000" dirty="0" smtClean="0">
                <a:cs typeface="Arial" pitchFamily="34" charset="0"/>
              </a:rPr>
              <a:t>24/7 + Scalability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Multi node FF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Scalability Evidence</a:t>
            </a:r>
            <a:endParaRPr lang="en-US" altLang="en-US" dirty="0" smtClean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Projects Cherry Picking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AI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</a:t>
            </a:r>
            <a:r>
              <a:rPr lang="en-US" altLang="en-US" sz="2000" dirty="0" smtClean="0">
                <a:cs typeface="Arial" pitchFamily="34" charset="0"/>
              </a:rPr>
              <a:t>with Banks </a:t>
            </a:r>
            <a:r>
              <a:rPr lang="en-US" altLang="en-US" sz="2000" dirty="0" smtClean="0">
                <a:cs typeface="Arial" pitchFamily="34" charset="0"/>
              </a:rPr>
              <a:t>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Rest Services, UI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chemeClr val="bg1">
                    <a:lumMod val="65000"/>
                  </a:schemeClr>
                </a:solidFill>
                <a:cs typeface="Arial" pitchFamily="34" charset="0"/>
              </a:rPr>
              <a:t>(SSO, Payments)</a:t>
            </a:r>
            <a:endParaRPr lang="en-US" altLang="en-US" sz="2000" dirty="0" smtClean="0">
              <a:solidFill>
                <a:schemeClr val="bg1">
                  <a:lumMod val="65000"/>
                </a:schemeClr>
              </a:solidFill>
              <a:cs typeface="Arial" pitchFamily="34" charset="0"/>
            </a:endParaRPr>
          </a:p>
        </p:txBody>
      </p:sp>
      <p:pic>
        <p:nvPicPr>
          <p:cNvPr id="12297" name="Picture 4" descr="C:\Users\jjollant\Desktop\Hackathon2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899821">
            <a:off x="5297488" y="2055813"/>
            <a:ext cx="3821112" cy="8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820" y="1963657"/>
            <a:ext cx="5991713" cy="615553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24 September, 2015</a:t>
            </a:fld>
            <a:endParaRPr lang="en-GB" altLang="en-US"/>
          </a:p>
        </p:txBody>
      </p:sp>
      <p:pic>
        <p:nvPicPr>
          <p:cNvPr id="36866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1226711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findicons.com/files/icons/977/rrze/720/computer_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17" y="3213473"/>
            <a:ext cx="1364091" cy="13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iconizer.net/files/Bright/orig/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65" y="1704762"/>
            <a:ext cx="2365456" cy="236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acketpushers.net/wp-content/uploads/2015/03/icon_loadbalanc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32" y="2405977"/>
            <a:ext cx="963024" cy="9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>
            <a:stCxn id="1026" idx="0"/>
            <a:endCxn id="36866" idx="1"/>
          </p:cNvCxnSpPr>
          <p:nvPr/>
        </p:nvCxnSpPr>
        <p:spPr>
          <a:xfrm rot="5400000" flipH="1" flipV="1">
            <a:off x="5592820" y="1511481"/>
            <a:ext cx="497220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026" idx="2"/>
            <a:endCxn id="8" idx="1"/>
          </p:cNvCxnSpPr>
          <p:nvPr/>
        </p:nvCxnSpPr>
        <p:spPr>
          <a:xfrm rot="16200000" flipH="1">
            <a:off x="5578171" y="2986373"/>
            <a:ext cx="526518" cy="1291773"/>
          </a:xfrm>
          <a:prstGeom prst="curvedConnector2">
            <a:avLst/>
          </a:prstGeom>
          <a:ln w="28575" cap="rnd" cmpd="sng"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6872" idx="3"/>
            <a:endCxn id="1026" idx="1"/>
          </p:cNvCxnSpPr>
          <p:nvPr/>
        </p:nvCxnSpPr>
        <p:spPr>
          <a:xfrm flipV="1">
            <a:off x="3661621" y="2887489"/>
            <a:ext cx="1052411" cy="2"/>
          </a:xfrm>
          <a:prstGeom prst="straightConnector1">
            <a:avLst/>
          </a:prstGeom>
          <a:ln w="38100" cap="rnd" cmpd="sng"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820" y="1963657"/>
            <a:ext cx="5991713" cy="615553"/>
          </a:xfrm>
        </p:spPr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 advClick="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2290</TotalTime>
  <Words>293</Words>
  <Application>Microsoft Office PowerPoint</Application>
  <PresentationFormat>On-screen Show (16:9)</PresentationFormat>
  <Paragraphs>84</Paragraphs>
  <Slides>11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Misys PPT 2014</vt:lpstr>
      <vt:lpstr>PowerPoint Presentation</vt:lpstr>
      <vt:lpstr>Cro-Fu</vt:lpstr>
      <vt:lpstr>What is CrowdFunding?</vt:lpstr>
      <vt:lpstr>CrowdFunding Market</vt:lpstr>
      <vt:lpstr>Why Misys and Fusion Crowdfunding?</vt:lpstr>
      <vt:lpstr>Hackathon Challenges</vt:lpstr>
      <vt:lpstr>Demo</vt:lpstr>
      <vt:lpstr>Demo Architecture</vt:lpstr>
      <vt:lpstr>Conclusion</vt:lpstr>
      <vt:lpstr>Takeaways</vt:lpstr>
      <vt:lpstr>Frederic Andre, Jean-Cedric Jollant, Laurent Lhermine Consultants: Romain Gilles, Yoan Maman, Humberto Pereira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JOLLANT, Jean-Cedric</cp:lastModifiedBy>
  <cp:revision>381</cp:revision>
  <cp:lastPrinted>2015-09-10T06:52:40Z</cp:lastPrinted>
  <dcterms:created xsi:type="dcterms:W3CDTF">2014-04-10T10:24:42Z</dcterms:created>
  <dcterms:modified xsi:type="dcterms:W3CDTF">2015-09-24T11:15:05Z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